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74" r:id="rId2"/>
    <p:sldId id="373" r:id="rId3"/>
    <p:sldId id="368" r:id="rId4"/>
    <p:sldId id="367" r:id="rId5"/>
    <p:sldId id="369" r:id="rId6"/>
    <p:sldId id="370" r:id="rId7"/>
    <p:sldId id="371" r:id="rId8"/>
    <p:sldId id="37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453" autoAdjust="0"/>
  </p:normalViewPr>
  <p:slideViewPr>
    <p:cSldViewPr>
      <p:cViewPr>
        <p:scale>
          <a:sx n="78" d="100"/>
          <a:sy n="78" d="100"/>
        </p:scale>
        <p:origin x="-1146" y="192"/>
      </p:cViewPr>
      <p:guideLst>
        <p:guide orient="horz" pos="2160"/>
        <p:guide pos="2880"/>
      </p:guideLst>
    </p:cSldViewPr>
  </p:slideViewPr>
  <p:outlineViewPr>
    <p:cViewPr>
      <p:scale>
        <a:sx n="33" d="100"/>
        <a:sy n="33" d="100"/>
      </p:scale>
      <p:origin x="48" y="1474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816A056-5025-40EF-BF3D-F1B3840B4D14}" type="datetimeFigureOut">
              <a:rPr lang="en-US" smtClean="0"/>
              <a:pPr/>
              <a:t>4/7/2023</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61C3217-3782-408F-99E6-FC39B7FF8453}"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816A056-5025-40EF-BF3D-F1B3840B4D14}" type="datetimeFigureOut">
              <a:rPr lang="en-US" smtClean="0"/>
              <a:pPr/>
              <a:t>4/7/2023</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961C3217-3782-408F-99E6-FC39B7FF8453}"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816A056-5025-40EF-BF3D-F1B3840B4D14}" type="datetimeFigureOut">
              <a:rPr lang="en-US" smtClean="0"/>
              <a:pPr/>
              <a:t>4/7/2023</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961C3217-3782-408F-99E6-FC39B7FF8453}"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816A056-5025-40EF-BF3D-F1B3840B4D14}" type="datetimeFigureOut">
              <a:rPr lang="en-US" smtClean="0"/>
              <a:pPr/>
              <a:t>4/7/2023</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961C3217-3782-408F-99E6-FC39B7FF8453}" type="slidenum">
              <a:rPr lang="en-IN" smtClean="0"/>
              <a:pPr/>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816A056-5025-40EF-BF3D-F1B3840B4D14}" type="datetimeFigureOut">
              <a:rPr lang="en-US" smtClean="0"/>
              <a:pPr/>
              <a:t>4/7/2023</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961C3217-3782-408F-99E6-FC39B7FF8453}" type="slidenum">
              <a:rPr lang="en-IN" smtClean="0"/>
              <a:pPr/>
              <a:t>‹#›</a:t>
            </a:fld>
            <a:endParaRPr lang="en-IN"/>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816A056-5025-40EF-BF3D-F1B3840B4D14}" type="datetimeFigureOut">
              <a:rPr lang="en-US" smtClean="0"/>
              <a:pPr/>
              <a:t>4/7/2023</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961C3217-3782-408F-99E6-FC39B7FF8453}" type="slidenum">
              <a:rPr lang="en-IN" smtClean="0"/>
              <a:pPr/>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816A056-5025-40EF-BF3D-F1B3840B4D14}" type="datetimeFigureOut">
              <a:rPr lang="en-US" smtClean="0"/>
              <a:pPr/>
              <a:t>4/7/2023</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961C3217-3782-408F-99E6-FC39B7FF8453}"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D816A056-5025-40EF-BF3D-F1B3840B4D14}" type="datetimeFigureOut">
              <a:rPr lang="en-US" smtClean="0"/>
              <a:pPr/>
              <a:t>4/7/2023</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961C3217-3782-408F-99E6-FC39B7FF8453}" type="slidenum">
              <a:rPr lang="en-IN" smtClean="0"/>
              <a:pPr/>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816A056-5025-40EF-BF3D-F1B3840B4D14}" type="datetimeFigureOut">
              <a:rPr lang="en-US" smtClean="0"/>
              <a:pPr/>
              <a:t>4/7/2023</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961C3217-3782-408F-99E6-FC39B7FF8453}"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816A056-5025-40EF-BF3D-F1B3840B4D14}" type="datetimeFigureOut">
              <a:rPr lang="en-US" smtClean="0"/>
              <a:pPr/>
              <a:t>4/7/2023</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961C3217-3782-408F-99E6-FC39B7FF8453}"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816A056-5025-40EF-BF3D-F1B3840B4D14}" type="datetimeFigureOut">
              <a:rPr lang="en-US" smtClean="0"/>
              <a:pPr/>
              <a:t>4/7/2023</a:t>
            </a:fld>
            <a:endParaRPr lang="en-IN"/>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61C3217-3782-408F-99E6-FC39B7FF8453}" type="slidenum">
              <a:rPr lang="en-IN" smtClean="0"/>
              <a:pPr/>
              <a:t>‹#›</a:t>
            </a:fld>
            <a:endParaRPr lang="en-IN"/>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816A056-5025-40EF-BF3D-F1B3840B4D14}" type="datetimeFigureOut">
              <a:rPr lang="en-US" smtClean="0"/>
              <a:pPr/>
              <a:t>4/7/2023</a:t>
            </a:fld>
            <a:endParaRPr lang="en-IN"/>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61C3217-3782-408F-99E6-FC39B7FF8453}"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48" y="1071546"/>
            <a:ext cx="8072494" cy="369332"/>
          </a:xfrm>
          <a:prstGeom prst="rect">
            <a:avLst/>
          </a:prstGeom>
        </p:spPr>
        <p:txBody>
          <a:bodyPr wrap="square">
            <a:spAutoFit/>
          </a:bodyPr>
          <a:lstStyle/>
          <a:p>
            <a:endParaRPr lang="en-IN" dirty="0"/>
          </a:p>
        </p:txBody>
      </p:sp>
      <p:sp>
        <p:nvSpPr>
          <p:cNvPr id="3" name="Rectangle 2"/>
          <p:cNvSpPr/>
          <p:nvPr/>
        </p:nvSpPr>
        <p:spPr>
          <a:xfrm>
            <a:off x="0" y="2500306"/>
            <a:ext cx="9144000" cy="2062103"/>
          </a:xfrm>
          <a:prstGeom prst="rect">
            <a:avLst/>
          </a:prstGeom>
        </p:spPr>
        <p:txBody>
          <a:bodyPr wrap="square">
            <a:spAutoFit/>
          </a:bodyPr>
          <a:lstStyle/>
          <a:p>
            <a:pPr algn="ctr"/>
            <a:r>
              <a:rPr lang="en-US" sz="3200" b="1" i="1" dirty="0" smtClean="0">
                <a:latin typeface="Times New Roman" pitchFamily="18" charset="0"/>
                <a:cs typeface="Times New Roman" pitchFamily="18" charset="0"/>
              </a:rPr>
              <a:t>PROF. A. RAMEEZA,</a:t>
            </a:r>
            <a:br>
              <a:rPr lang="en-US" sz="3200" b="1" i="1" dirty="0" smtClean="0">
                <a:latin typeface="Times New Roman" pitchFamily="18" charset="0"/>
                <a:cs typeface="Times New Roman" pitchFamily="18" charset="0"/>
              </a:rPr>
            </a:br>
            <a:r>
              <a:rPr lang="en-US" sz="3200" b="1" i="1" dirty="0" smtClean="0">
                <a:latin typeface="Times New Roman" pitchFamily="18" charset="0"/>
                <a:cs typeface="Times New Roman" pitchFamily="18" charset="0"/>
              </a:rPr>
              <a:t>PG &amp; Research Department Of Commerce (SF-W)</a:t>
            </a:r>
            <a:br>
              <a:rPr lang="en-US" sz="3200" b="1" i="1" dirty="0" smtClean="0">
                <a:latin typeface="Times New Roman" pitchFamily="18" charset="0"/>
                <a:cs typeface="Times New Roman" pitchFamily="18" charset="0"/>
              </a:rPr>
            </a:br>
            <a:r>
              <a:rPr lang="en-US" sz="3200" b="1" i="1" dirty="0" smtClean="0">
                <a:latin typeface="Times New Roman" pitchFamily="18" charset="0"/>
                <a:cs typeface="Times New Roman" pitchFamily="18" charset="0"/>
              </a:rPr>
              <a:t>Jamal Mohamed College,</a:t>
            </a:r>
            <a:br>
              <a:rPr lang="en-US" sz="3200" b="1" i="1" dirty="0" smtClean="0">
                <a:latin typeface="Times New Roman" pitchFamily="18" charset="0"/>
                <a:cs typeface="Times New Roman" pitchFamily="18" charset="0"/>
              </a:rPr>
            </a:br>
            <a:r>
              <a:rPr lang="en-US" sz="3200" b="1" i="1" dirty="0" smtClean="0">
                <a:latin typeface="Times New Roman" pitchFamily="18" charset="0"/>
                <a:cs typeface="Times New Roman" pitchFamily="18" charset="0"/>
              </a:rPr>
              <a:t>Trichy-20.</a:t>
            </a:r>
            <a:endParaRPr lang="en-IN" sz="32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714348" y="857232"/>
            <a:ext cx="7858180" cy="5072098"/>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2984"/>
            <a:ext cx="8229600" cy="4983179"/>
          </a:xfrm>
        </p:spPr>
        <p:txBody>
          <a:bodyPr>
            <a:normAutofit/>
          </a:bodyPr>
          <a:lstStyle/>
          <a:p>
            <a:pPr>
              <a:buNone/>
            </a:pPr>
            <a:r>
              <a:rPr lang="en-IN" sz="4300" b="1" dirty="0" smtClean="0"/>
              <a:t>	</a:t>
            </a:r>
            <a:r>
              <a:rPr lang="en-IN" sz="2400" b="1" dirty="0" smtClean="0">
                <a:latin typeface="Times New Roman" pitchFamily="18" charset="0"/>
                <a:cs typeface="Times New Roman" pitchFamily="18" charset="0"/>
              </a:rPr>
              <a:t>Meaning :</a:t>
            </a:r>
          </a:p>
          <a:p>
            <a:pPr>
              <a:buNone/>
            </a:pPr>
            <a:r>
              <a:rPr lang="en-IN" sz="2400" dirty="0" smtClean="0">
                <a:latin typeface="Times New Roman" pitchFamily="18" charset="0"/>
                <a:cs typeface="Times New Roman" pitchFamily="18" charset="0"/>
              </a:rPr>
              <a:t>	The concept of social responsibility in relation to business means that the firm functions to accomplish its financial objectives and serves the society as well. No business exists in isolation. Every organ of the society contributes towards the success of a business. </a:t>
            </a:r>
          </a:p>
          <a:p>
            <a:pPr>
              <a:buNone/>
            </a:pPr>
            <a:r>
              <a:rPr lang="en-IN" sz="2400" dirty="0" smtClean="0">
                <a:latin typeface="Times New Roman" pitchFamily="18" charset="0"/>
                <a:cs typeface="Times New Roman" pitchFamily="18" charset="0"/>
              </a:rPr>
              <a:t>		</a:t>
            </a:r>
          </a:p>
          <a:p>
            <a:pPr>
              <a:buNone/>
            </a:pPr>
            <a:r>
              <a:rPr lang="en-IN" sz="2400" dirty="0" smtClean="0">
                <a:latin typeface="Times New Roman" pitchFamily="18" charset="0"/>
                <a:cs typeface="Times New Roman" pitchFamily="18" charset="0"/>
              </a:rPr>
              <a:t>		Thus it becomes imperative that business too does something for the society in return. This responsibility of business towards the society is called social responsibility.</a:t>
            </a:r>
            <a:endParaRPr lang="en-IN" sz="2400" dirty="0">
              <a:latin typeface="Times New Roman" pitchFamily="18" charset="0"/>
              <a:cs typeface="Times New Roman" pitchFamily="18" charset="0"/>
            </a:endParaRPr>
          </a:p>
        </p:txBody>
      </p:sp>
      <p:sp>
        <p:nvSpPr>
          <p:cNvPr id="2" name="Title 1"/>
          <p:cNvSpPr>
            <a:spLocks noGrp="1"/>
          </p:cNvSpPr>
          <p:nvPr>
            <p:ph type="title"/>
          </p:nvPr>
        </p:nvSpPr>
        <p:spPr>
          <a:xfrm>
            <a:off x="457200" y="274638"/>
            <a:ext cx="8229600" cy="654032"/>
          </a:xfrm>
        </p:spPr>
        <p:txBody>
          <a:bodyPr>
            <a:normAutofit/>
          </a:bodyPr>
          <a:lstStyle/>
          <a:p>
            <a:pPr fontAlgn="base"/>
            <a:r>
              <a:rPr lang="en-IN" sz="2800" b="1" dirty="0" smtClean="0">
                <a:latin typeface="Times New Roman" pitchFamily="18" charset="0"/>
                <a:cs typeface="Times New Roman" pitchFamily="18" charset="0"/>
              </a:rPr>
              <a:t>Social Responsibility of Business</a:t>
            </a:r>
            <a:endParaRPr lang="en-IN" sz="2800" b="1"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fontAlgn="base"/>
            <a:r>
              <a:rPr lang="en-IN" sz="2600" dirty="0" smtClean="0">
                <a:latin typeface="Times New Roman" pitchFamily="18" charset="0"/>
                <a:cs typeface="Times New Roman" pitchFamily="18" charset="0"/>
              </a:rPr>
              <a:t>“Social responsibility of business refers to the obligations of businessmen’s decisions and actions taken for reasons at least partially beyond the firm’s direct economic and technical interest.” —Keith Davis</a:t>
            </a:r>
          </a:p>
          <a:p>
            <a:pPr fontAlgn="base">
              <a:buNone/>
            </a:pPr>
            <a:endParaRPr lang="en-IN" sz="2600" dirty="0" smtClean="0">
              <a:latin typeface="Times New Roman" pitchFamily="18" charset="0"/>
              <a:cs typeface="Times New Roman" pitchFamily="18" charset="0"/>
            </a:endParaRPr>
          </a:p>
          <a:p>
            <a:pPr fontAlgn="base"/>
            <a:r>
              <a:rPr lang="en-IN" sz="2600" dirty="0" smtClean="0">
                <a:latin typeface="Times New Roman" pitchFamily="18" charset="0"/>
                <a:cs typeface="Times New Roman" pitchFamily="18" charset="0"/>
              </a:rPr>
              <a:t>“Social responsibility is to pursue those policies, to make those decisions, or to follow those lines of action which are desirable in terms of the objectives and values of our society.” —Howard D. Bowen</a:t>
            </a:r>
          </a:p>
          <a:p>
            <a:pPr>
              <a:buNone/>
            </a:pPr>
            <a:endParaRPr lang="en-IN" dirty="0"/>
          </a:p>
        </p:txBody>
      </p:sp>
      <p:sp>
        <p:nvSpPr>
          <p:cNvPr id="2" name="Title 1"/>
          <p:cNvSpPr>
            <a:spLocks noGrp="1"/>
          </p:cNvSpPr>
          <p:nvPr>
            <p:ph type="title"/>
          </p:nvPr>
        </p:nvSpPr>
        <p:spPr/>
        <p:txBody>
          <a:bodyPr>
            <a:normAutofit/>
          </a:bodyPr>
          <a:lstStyle/>
          <a:p>
            <a:pPr algn="l"/>
            <a:r>
              <a:rPr lang="en-US" sz="2800" b="1" dirty="0" smtClean="0">
                <a:latin typeface="Times New Roman" pitchFamily="18" charset="0"/>
                <a:cs typeface="Times New Roman" pitchFamily="18" charset="0"/>
              </a:rPr>
              <a:t>Definitions</a:t>
            </a:r>
            <a:endParaRPr lang="en-IN" sz="2800" b="1"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428736"/>
            <a:ext cx="8501122" cy="4643470"/>
          </a:xfrm>
        </p:spPr>
        <p:txBody>
          <a:bodyPr>
            <a:normAutofit/>
          </a:bodyPr>
          <a:lstStyle/>
          <a:p>
            <a:pPr>
              <a:buFont typeface="Wingdings" pitchFamily="2" charset="2"/>
              <a:buChar char="§"/>
            </a:pPr>
            <a:r>
              <a:rPr lang="en-US" sz="2400" dirty="0" smtClean="0">
                <a:latin typeface="Times New Roman" pitchFamily="18" charset="0"/>
                <a:cs typeface="Times New Roman" pitchFamily="18" charset="0"/>
              </a:rPr>
              <a:t>Reason for existence</a:t>
            </a:r>
          </a:p>
          <a:p>
            <a:pPr>
              <a:buFont typeface="Wingdings" pitchFamily="2" charset="2"/>
              <a:buChar char="§"/>
            </a:pPr>
            <a:r>
              <a:rPr lang="en-US" sz="2400" dirty="0" smtClean="0">
                <a:latin typeface="Times New Roman" pitchFamily="18" charset="0"/>
                <a:cs typeface="Times New Roman" pitchFamily="18" charset="0"/>
              </a:rPr>
              <a:t>Mutual relationship</a:t>
            </a:r>
          </a:p>
          <a:p>
            <a:pPr>
              <a:buFont typeface="Wingdings" pitchFamily="2" charset="2"/>
              <a:buChar char="§"/>
            </a:pPr>
            <a:r>
              <a:rPr lang="en-US" sz="2400" dirty="0" smtClean="0">
                <a:latin typeface="Times New Roman" pitchFamily="18" charset="0"/>
                <a:cs typeface="Times New Roman" pitchFamily="18" charset="0"/>
              </a:rPr>
              <a:t>Availability of Resources</a:t>
            </a:r>
          </a:p>
          <a:p>
            <a:pPr>
              <a:buFont typeface="Wingdings" pitchFamily="2" charset="2"/>
              <a:buChar char="§"/>
            </a:pPr>
            <a:r>
              <a:rPr lang="en-US" sz="2400" dirty="0" smtClean="0">
                <a:latin typeface="Times New Roman" pitchFamily="18" charset="0"/>
                <a:cs typeface="Times New Roman" pitchFamily="18" charset="0"/>
              </a:rPr>
              <a:t>Reputation</a:t>
            </a:r>
          </a:p>
          <a:p>
            <a:pPr>
              <a:buFont typeface="Wingdings" pitchFamily="2" charset="2"/>
              <a:buChar char="§"/>
            </a:pPr>
            <a:r>
              <a:rPr lang="en-US" sz="2400" dirty="0" smtClean="0">
                <a:latin typeface="Times New Roman" pitchFamily="18" charset="0"/>
                <a:cs typeface="Times New Roman" pitchFamily="18" charset="0"/>
              </a:rPr>
              <a:t>Society’s expectations</a:t>
            </a:r>
          </a:p>
          <a:p>
            <a:pPr>
              <a:buFont typeface="Wingdings" pitchFamily="2" charset="2"/>
              <a:buChar char="§"/>
            </a:pPr>
            <a:r>
              <a:rPr lang="en-US" sz="2400" dirty="0" smtClean="0">
                <a:latin typeface="Times New Roman" pitchFamily="18" charset="0"/>
                <a:cs typeface="Times New Roman" pitchFamily="18" charset="0"/>
              </a:rPr>
              <a:t>To ensure business growth</a:t>
            </a:r>
          </a:p>
          <a:p>
            <a:pPr>
              <a:buFont typeface="Wingdings" pitchFamily="2" charset="2"/>
              <a:buChar char="§"/>
            </a:pPr>
            <a:r>
              <a:rPr lang="en-US" sz="2400" dirty="0" smtClean="0">
                <a:latin typeface="Times New Roman" pitchFamily="18" charset="0"/>
                <a:cs typeface="Times New Roman" pitchFamily="18" charset="0"/>
              </a:rPr>
              <a:t>To avoid government regulation</a:t>
            </a:r>
          </a:p>
          <a:p>
            <a:pPr>
              <a:buFont typeface="Wingdings" pitchFamily="2" charset="2"/>
              <a:buChar char="§"/>
            </a:pPr>
            <a:r>
              <a:rPr lang="en-US" sz="2400" dirty="0" smtClean="0">
                <a:latin typeface="Times New Roman" pitchFamily="18" charset="0"/>
                <a:cs typeface="Times New Roman" pitchFamily="18" charset="0"/>
              </a:rPr>
              <a:t>To solve the problems created</a:t>
            </a:r>
          </a:p>
          <a:p>
            <a:pPr>
              <a:buFont typeface="Wingdings" pitchFamily="2" charset="2"/>
              <a:buChar char="§"/>
            </a:pPr>
            <a:r>
              <a:rPr lang="en-US" sz="2400" dirty="0" smtClean="0">
                <a:latin typeface="Times New Roman" pitchFamily="18" charset="0"/>
                <a:cs typeface="Times New Roman" pitchFamily="18" charset="0"/>
              </a:rPr>
              <a:t>To benefit in the long term</a:t>
            </a:r>
          </a:p>
          <a:p>
            <a:pPr>
              <a:buFont typeface="Wingdings" pitchFamily="2" charset="2"/>
              <a:buChar char="§"/>
            </a:pPr>
            <a:r>
              <a:rPr lang="en-US" sz="2400" dirty="0" smtClean="0">
                <a:latin typeface="Times New Roman" pitchFamily="18" charset="0"/>
                <a:cs typeface="Times New Roman" pitchFamily="18" charset="0"/>
              </a:rPr>
              <a:t>To satisfy stakeholders</a:t>
            </a:r>
          </a:p>
          <a:p>
            <a:pPr>
              <a:buNone/>
            </a:pPr>
            <a:endParaRPr lang="en-IN" dirty="0"/>
          </a:p>
        </p:txBody>
      </p:sp>
      <p:sp>
        <p:nvSpPr>
          <p:cNvPr id="2" name="Title 1"/>
          <p:cNvSpPr>
            <a:spLocks noGrp="1"/>
          </p:cNvSpPr>
          <p:nvPr>
            <p:ph type="title"/>
          </p:nvPr>
        </p:nvSpPr>
        <p:spPr>
          <a:xfrm>
            <a:off x="457200" y="274638"/>
            <a:ext cx="4686304" cy="868346"/>
          </a:xfrm>
        </p:spPr>
        <p:txBody>
          <a:bodyPr>
            <a:normAutofit fontScale="90000"/>
          </a:bodyPr>
          <a:lstStyle/>
          <a:p>
            <a:pPr algn="l"/>
            <a:r>
              <a:rPr lang="en-US" sz="2800" b="1" dirty="0" smtClean="0">
                <a:latin typeface="Times New Roman" pitchFamily="18" charset="0"/>
                <a:cs typeface="Times New Roman" pitchFamily="18" charset="0"/>
              </a:rPr>
              <a:t/>
            </a:r>
            <a:br>
              <a:rPr lang="en-US" sz="2800" b="1" dirty="0" smtClean="0">
                <a:latin typeface="Times New Roman" pitchFamily="18" charset="0"/>
                <a:cs typeface="Times New Roman" pitchFamily="18" charset="0"/>
              </a:rPr>
            </a:br>
            <a:r>
              <a:rPr lang="en-US" sz="2800" b="1" dirty="0" smtClean="0">
                <a:latin typeface="Times New Roman" pitchFamily="18" charset="0"/>
                <a:cs typeface="Times New Roman" pitchFamily="18" charset="0"/>
              </a:rPr>
              <a:t>Need and Importance</a:t>
            </a:r>
            <a:endParaRPr lang="en-IN" sz="2800" b="1"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5786" y="1285860"/>
            <a:ext cx="7072362" cy="4929222"/>
          </a:xfrm>
        </p:spPr>
        <p:txBody>
          <a:bodyPr>
            <a:normAutofit/>
          </a:bodyPr>
          <a:lstStyle/>
          <a:p>
            <a:pPr>
              <a:buFont typeface="Wingdings" pitchFamily="2" charset="2"/>
              <a:buChar char="Ø"/>
            </a:pPr>
            <a:endParaRPr lang="en-US" sz="2400" dirty="0" smtClean="0">
              <a:latin typeface="Times New Roman" pitchFamily="18" charset="0"/>
              <a:cs typeface="Times New Roman" pitchFamily="18" charset="0"/>
            </a:endParaRPr>
          </a:p>
          <a:p>
            <a:pPr>
              <a:buFont typeface="Wingdings" pitchFamily="2" charset="2"/>
              <a:buChar char="Ø"/>
            </a:pPr>
            <a:endParaRPr lang="en-US" sz="2400" dirty="0" smtClean="0">
              <a:latin typeface="Times New Roman" pitchFamily="18" charset="0"/>
              <a:cs typeface="Times New Roman" pitchFamily="18" charset="0"/>
            </a:endParaRPr>
          </a:p>
          <a:p>
            <a:pPr>
              <a:buFont typeface="Wingdings" pitchFamily="2" charset="2"/>
              <a:buChar char="Ø"/>
            </a:pPr>
            <a:r>
              <a:rPr lang="en-US" sz="2400" dirty="0" smtClean="0">
                <a:latin typeface="Times New Roman" pitchFamily="18" charset="0"/>
                <a:cs typeface="Times New Roman" pitchFamily="18" charset="0"/>
              </a:rPr>
              <a:t>Responsibility towards Buyers ( customers)</a:t>
            </a:r>
          </a:p>
          <a:p>
            <a:pPr>
              <a:buFont typeface="Wingdings" pitchFamily="2" charset="2"/>
              <a:buChar char="Ø"/>
            </a:pPr>
            <a:r>
              <a:rPr lang="en-US" sz="2400" dirty="0" smtClean="0">
                <a:latin typeface="Times New Roman" pitchFamily="18" charset="0"/>
                <a:cs typeface="Times New Roman" pitchFamily="18" charset="0"/>
              </a:rPr>
              <a:t>Responsibility towards Competitors</a:t>
            </a:r>
          </a:p>
          <a:p>
            <a:pPr>
              <a:buFont typeface="Wingdings" pitchFamily="2" charset="2"/>
              <a:buChar char="Ø"/>
            </a:pPr>
            <a:r>
              <a:rPr lang="en-US" sz="2400" dirty="0" smtClean="0">
                <a:latin typeface="Times New Roman" pitchFamily="18" charset="0"/>
                <a:cs typeface="Times New Roman" pitchFamily="18" charset="0"/>
              </a:rPr>
              <a:t>Responsibility towards Employees</a:t>
            </a:r>
          </a:p>
          <a:p>
            <a:pPr>
              <a:buFont typeface="Wingdings" pitchFamily="2" charset="2"/>
              <a:buChar char="Ø"/>
            </a:pPr>
            <a:r>
              <a:rPr lang="en-US" sz="2400" dirty="0" smtClean="0">
                <a:latin typeface="Times New Roman" pitchFamily="18" charset="0"/>
                <a:cs typeface="Times New Roman" pitchFamily="18" charset="0"/>
              </a:rPr>
              <a:t>Responsibility towards Suppliers</a:t>
            </a:r>
          </a:p>
          <a:p>
            <a:pPr>
              <a:buFont typeface="Wingdings" pitchFamily="2" charset="2"/>
              <a:buChar char="Ø"/>
            </a:pPr>
            <a:r>
              <a:rPr lang="en-US" sz="2400" dirty="0" smtClean="0">
                <a:latin typeface="Times New Roman" pitchFamily="18" charset="0"/>
                <a:cs typeface="Times New Roman" pitchFamily="18" charset="0"/>
              </a:rPr>
              <a:t>Responsibility towards Shareholders</a:t>
            </a:r>
          </a:p>
          <a:p>
            <a:pPr>
              <a:buFont typeface="Wingdings" pitchFamily="2" charset="2"/>
              <a:buChar char="Ø"/>
            </a:pPr>
            <a:r>
              <a:rPr lang="en-US" sz="2400" dirty="0" smtClean="0">
                <a:latin typeface="Times New Roman" pitchFamily="18" charset="0"/>
                <a:cs typeface="Times New Roman" pitchFamily="18" charset="0"/>
              </a:rPr>
              <a:t>Responsibility towards the Government</a:t>
            </a:r>
          </a:p>
          <a:p>
            <a:pPr>
              <a:buFont typeface="Wingdings" pitchFamily="2" charset="2"/>
              <a:buChar char="Ø"/>
            </a:pPr>
            <a:r>
              <a:rPr lang="en-US" sz="2400" dirty="0" smtClean="0">
                <a:latin typeface="Times New Roman" pitchFamily="18" charset="0"/>
                <a:cs typeface="Times New Roman" pitchFamily="18" charset="0"/>
              </a:rPr>
              <a:t>Responsibility towards the Community</a:t>
            </a:r>
          </a:p>
        </p:txBody>
      </p:sp>
      <p:sp>
        <p:nvSpPr>
          <p:cNvPr id="2" name="Title 1"/>
          <p:cNvSpPr>
            <a:spLocks noGrp="1"/>
          </p:cNvSpPr>
          <p:nvPr>
            <p:ph type="title"/>
          </p:nvPr>
        </p:nvSpPr>
        <p:spPr>
          <a:xfrm>
            <a:off x="142844" y="1071546"/>
            <a:ext cx="8858312" cy="928694"/>
          </a:xfrm>
        </p:spPr>
        <p:txBody>
          <a:bodyPr>
            <a:normAutofit fontScale="90000"/>
          </a:bodyPr>
          <a:lstStyle/>
          <a:p>
            <a:r>
              <a:rPr lang="en-US" sz="3100" b="1" dirty="0" smtClean="0">
                <a:latin typeface="Times New Roman" pitchFamily="18" charset="0"/>
                <a:cs typeface="Times New Roman" pitchFamily="18" charset="0"/>
              </a:rPr>
              <a:t>Social Responsibility of business towards various Groups</a:t>
            </a:r>
            <a:r>
              <a:rPr lang="en-US" dirty="0" smtClean="0"/>
              <a:t/>
            </a:r>
            <a:br>
              <a:rPr lang="en-US" dirty="0" smtClean="0"/>
            </a:b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en-US" sz="2800" dirty="0" smtClean="0">
              <a:latin typeface="Times New Roman" pitchFamily="18" charset="0"/>
              <a:cs typeface="Times New Roman" pitchFamily="18" charset="0"/>
            </a:endParaRPr>
          </a:p>
          <a:p>
            <a:pPr>
              <a:buNone/>
            </a:pPr>
            <a:r>
              <a:rPr lang="en-US" sz="2800" dirty="0" smtClean="0">
                <a:latin typeface="Times New Roman" pitchFamily="18" charset="0"/>
                <a:cs typeface="Times New Roman" pitchFamily="18" charset="0"/>
              </a:rPr>
              <a:t>1. Milton Friedman’s argument against social responsibility</a:t>
            </a:r>
          </a:p>
          <a:p>
            <a:pPr marL="514350" indent="-514350">
              <a:buFont typeface="Wingdings" pitchFamily="2" charset="2"/>
              <a:buChar char="§"/>
            </a:pPr>
            <a:r>
              <a:rPr lang="en-US" sz="2800" dirty="0" smtClean="0">
                <a:latin typeface="Times New Roman" pitchFamily="18" charset="0"/>
                <a:cs typeface="Times New Roman" pitchFamily="18" charset="0"/>
              </a:rPr>
              <a:t>Economic Reason </a:t>
            </a:r>
          </a:p>
          <a:p>
            <a:pPr marL="514350" indent="-514350">
              <a:buFont typeface="Wingdings" pitchFamily="2" charset="2"/>
              <a:buChar char="§"/>
            </a:pPr>
            <a:r>
              <a:rPr lang="en-US" sz="2800" dirty="0" smtClean="0">
                <a:latin typeface="Times New Roman" pitchFamily="18" charset="0"/>
                <a:cs typeface="Times New Roman" pitchFamily="18" charset="0"/>
              </a:rPr>
              <a:t>Legal Reason</a:t>
            </a:r>
          </a:p>
          <a:p>
            <a:pPr marL="514350" indent="-514350">
              <a:buNone/>
            </a:pPr>
            <a:r>
              <a:rPr lang="en-US" sz="2800" dirty="0" smtClean="0">
                <a:latin typeface="Times New Roman" pitchFamily="18" charset="0"/>
                <a:cs typeface="Times New Roman" pitchFamily="18" charset="0"/>
              </a:rPr>
              <a:t>2. Theodore Levitt’s Argument</a:t>
            </a:r>
          </a:p>
          <a:p>
            <a:pPr marL="514350" indent="-514350">
              <a:buNone/>
            </a:pPr>
            <a:r>
              <a:rPr lang="en-US" sz="2800" dirty="0" smtClean="0">
                <a:latin typeface="Times New Roman" pitchFamily="18" charset="0"/>
                <a:cs typeface="Times New Roman" pitchFamily="18" charset="0"/>
              </a:rPr>
              <a:t>3. Other Argument against CSR</a:t>
            </a:r>
          </a:p>
          <a:p>
            <a:pPr marL="514350" indent="-514350">
              <a:buNone/>
            </a:pPr>
            <a:endParaRPr lang="en-IN" dirty="0"/>
          </a:p>
        </p:txBody>
      </p:sp>
      <p:sp>
        <p:nvSpPr>
          <p:cNvPr id="2" name="Title 1"/>
          <p:cNvSpPr>
            <a:spLocks noGrp="1"/>
          </p:cNvSpPr>
          <p:nvPr>
            <p:ph type="title"/>
          </p:nvPr>
        </p:nvSpPr>
        <p:spPr>
          <a:xfrm>
            <a:off x="457200" y="274638"/>
            <a:ext cx="8229600" cy="1439850"/>
          </a:xfrm>
        </p:spPr>
        <p:txBody>
          <a:bodyPr>
            <a:normAutofit/>
          </a:bodyPr>
          <a:lstStyle/>
          <a:p>
            <a:r>
              <a:rPr lang="en-US" sz="2800" b="1" dirty="0" smtClean="0">
                <a:latin typeface="Times New Roman" pitchFamily="18" charset="0"/>
                <a:cs typeface="Times New Roman" pitchFamily="18" charset="0"/>
              </a:rPr>
              <a:t>Arguments against corporate social Responsibility (CSR) Or Limitation</a:t>
            </a:r>
            <a:endParaRPr lang="en-IN" sz="2800" b="1"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Grp="1" noChangeAspect="1" noChangeArrowheads="1"/>
          </p:cNvPicPr>
          <p:nvPr>
            <p:ph idx="1"/>
          </p:nvPr>
        </p:nvPicPr>
        <p:blipFill>
          <a:blip r:embed="rId2"/>
          <a:srcRect/>
          <a:stretch>
            <a:fillRect/>
          </a:stretch>
        </p:blipFill>
        <p:spPr bwMode="auto">
          <a:xfrm>
            <a:off x="785786" y="785794"/>
            <a:ext cx="7715304" cy="4857784"/>
          </a:xfrm>
          <a:prstGeom prst="rect">
            <a:avLst/>
          </a:prstGeom>
          <a:noFill/>
          <a:ln w="9525">
            <a:noFill/>
            <a:miter lim="800000"/>
            <a:headEnd/>
            <a:tailEnd/>
          </a:ln>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6315</TotalTime>
  <Words>182</Words>
  <Application>Microsoft Office PowerPoint</Application>
  <PresentationFormat>On-screen Show (4:3)</PresentationFormat>
  <Paragraphs>38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Slide 1</vt:lpstr>
      <vt:lpstr>Slide 2</vt:lpstr>
      <vt:lpstr>Social Responsibility of Business</vt:lpstr>
      <vt:lpstr>Definitions</vt:lpstr>
      <vt:lpstr> Need and Importance</vt:lpstr>
      <vt:lpstr>Social Responsibility of business towards various Groups </vt:lpstr>
      <vt:lpstr>Arguments against corporate social Responsibility (CSR) Or Limitation</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536</cp:revision>
  <dcterms:created xsi:type="dcterms:W3CDTF">2020-07-13T12:30:47Z</dcterms:created>
  <dcterms:modified xsi:type="dcterms:W3CDTF">2023-04-06T19:57:48Z</dcterms:modified>
</cp:coreProperties>
</file>